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84" r:id="rId4"/>
    <p:sldId id="261" r:id="rId5"/>
    <p:sldId id="287" r:id="rId6"/>
    <p:sldId id="302" r:id="rId7"/>
    <p:sldId id="288" r:id="rId8"/>
    <p:sldId id="310" r:id="rId9"/>
    <p:sldId id="325" r:id="rId10"/>
    <p:sldId id="326" r:id="rId11"/>
    <p:sldId id="327" r:id="rId12"/>
    <p:sldId id="338" r:id="rId13"/>
    <p:sldId id="339" r:id="rId14"/>
    <p:sldId id="340" r:id="rId15"/>
    <p:sldId id="30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771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0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DA65F-A913-416B-A559-C6BF89A5F8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BDCF1D-993B-4D1B-AF8E-FF43DE8572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649BB-2CAF-4036-8D5C-5C104B047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B655F-A00F-402D-872F-F82168F3B5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764F30-E013-4E92-BAD3-4693DB959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9FC26-F0B8-4964-88B1-3602FCC25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1728-BD95-4E46-9827-D037F4CDB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193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FE3FB-B6E7-4594-8D23-A114EB7DE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B33035-AAF8-423C-B2CA-AEBF6CEF92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26B2D-8096-4A7D-843B-8AF55D5FE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B655F-A00F-402D-872F-F82168F3B5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C95CD8-1C8C-4CB5-9B46-EFA1B5B54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0CD0C0-89CD-44B6-8944-BDAF0FE88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1728-BD95-4E46-9827-D037F4CDB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015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D2B988-A40A-449E-8B2E-3B6C05261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7B0FB-1CE3-40EE-AF37-92463FF568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70E7F3-6AAC-4EB5-95B1-8A69F18A7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B655F-A00F-402D-872F-F82168F3B5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04081A-724F-4843-BC45-2DD034FB1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7C9D2-D382-44A8-A840-CD7E10915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1728-BD95-4E46-9827-D037F4CDB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434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9724B-F0B4-49C5-BF8E-8885826FD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716AE-2F58-4E1D-9477-75C11E810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E13C9-8762-48A9-91A2-ED41B00C4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B655F-A00F-402D-872F-F82168F3B5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DF5DE0-1376-4ECC-BE71-0899C97C5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220390-7E99-43DE-BFBB-6B8B0DE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1728-BD95-4E46-9827-D037F4CDB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576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4361F-0308-400A-B897-3B8BB6B9A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5C9C3E-D5EA-4DB6-A5D7-9AF6495BB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D480CF-653A-430A-AC97-F3CDDE444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B655F-A00F-402D-872F-F82168F3B5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BADC0-7F48-440B-B771-41D43FC9E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08AFE3-D46D-4678-AFCA-34E825048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1728-BD95-4E46-9827-D037F4CDB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61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52838-513E-4887-9AF2-14807FFFB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1CB2F-77FB-4253-A421-89E19A776D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3C8112-C3C4-4759-AFE9-29DBB0AEB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80698C-C3EB-4468-B6AD-FE260AE4A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B655F-A00F-402D-872F-F82168F3B5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57C5F3-783D-4C16-9473-A20AB5541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4F6B6C-2097-46E4-B553-2C53272E6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1728-BD95-4E46-9827-D037F4CDB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923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16F87-36A0-47FF-887A-61D9B1364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08F5EF-53AA-429B-AFAF-8D72F4AB56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BAE72-B0FE-4CED-A93D-FEE2CAF28F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B75901-529F-4451-88FB-EA57A5C51E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00632D-B92D-4D1C-9723-0714EC0D12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03DF5F-CBC9-41E8-AEA5-18A1C6217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B655F-A00F-402D-872F-F82168F3B5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AFF05B-1203-4969-A3C1-DEC2D35FE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574E88-93D9-4AF8-9A03-897A4AB4F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1728-BD95-4E46-9827-D037F4CDB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801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28643-7307-4302-B3D9-1610A4560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E6FB85-6759-4573-886A-BDA65B95D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B655F-A00F-402D-872F-F82168F3B5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F036E1-3394-4146-B1B0-1C8B41B6D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85B918-4C62-4618-A538-FA362AD48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1728-BD95-4E46-9827-D037F4CDB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5303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AD3E24-0D43-451C-B7C8-19E0CABB5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B655F-A00F-402D-872F-F82168F3B5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0ABCAC-4644-4876-A888-1643CE6E2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FFD03F-20BB-4B22-8C7A-55FD5914B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1728-BD95-4E46-9827-D037F4CDB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474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D63FE-CD96-4B87-9E4D-1A5A3D8C0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5F068-58B7-46EC-9486-E1D848C14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02D884-FC9C-4594-BD8C-21AE5C692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114C49-9CDD-4E0E-A056-ACBF6DD7C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B655F-A00F-402D-872F-F82168F3B5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5F399C-9D2F-4BBE-9719-AE34E3EE4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1F8FB5-E4FC-410F-80DF-25CF1374B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1728-BD95-4E46-9827-D037F4CDB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430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A61C7-08F3-4385-A5E3-90C9BA4E9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3741BE-0B61-4214-83AB-8D784F725D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44E6FD-DD73-4554-B207-02704BD86C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32CB8-48E2-4850-860D-4E110C681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B655F-A00F-402D-872F-F82168F3B5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93F7F6-E22D-4D02-82F7-BC9EF811B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46828E-3252-4742-9156-450EB858E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61728-BD95-4E46-9827-D037F4CDB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31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B28F10-19F8-4E39-9994-16BB61AEC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57845A-A1B6-4219-861F-705204CEC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733E7-E5E1-418B-A26A-23A95535DC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B655F-A00F-402D-872F-F82168F3B569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4FBF80-2209-482E-B6D9-BA4029AAF5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A296FE-A11E-4208-AA24-508432A579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61728-BD95-4E46-9827-D037F4CDBD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542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4C3A7-BCE1-441F-814B-6D3F262722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Applying the </a:t>
            </a:r>
            <a:r>
              <a:rPr lang="en-GB" b="1" dirty="0">
                <a:solidFill>
                  <a:srgbClr val="C00000"/>
                </a:solidFill>
              </a:rPr>
              <a:t>Shuffle Model of Differential Privacy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to Vector Aggregation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75D3ED-74D1-446D-BFDB-CA4FEAFB65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68738"/>
            <a:ext cx="9144000" cy="1655762"/>
          </a:xfrm>
        </p:spPr>
        <p:txBody>
          <a:bodyPr>
            <a:normAutofit fontScale="55000" lnSpcReduction="20000"/>
          </a:bodyPr>
          <a:lstStyle/>
          <a:p>
            <a:endParaRPr lang="en-GB" dirty="0"/>
          </a:p>
          <a:p>
            <a:r>
              <a:rPr lang="en-GB" sz="6500" dirty="0">
                <a:solidFill>
                  <a:srgbClr val="C00000"/>
                </a:solidFill>
              </a:rPr>
              <a:t>Mary Scott</a:t>
            </a:r>
          </a:p>
          <a:p>
            <a:r>
              <a:rPr lang="en-GB" sz="4200" dirty="0"/>
              <a:t>Joint work with Graham Cormode and Carsten Maple</a:t>
            </a:r>
          </a:p>
          <a:p>
            <a:r>
              <a:rPr lang="en-GB" sz="4200" dirty="0"/>
              <a:t>Accepted by </a:t>
            </a:r>
            <a:r>
              <a:rPr lang="en-GB" sz="4200" dirty="0">
                <a:solidFill>
                  <a:srgbClr val="C00000"/>
                </a:solidFill>
              </a:rPr>
              <a:t>British International Conference on Databases (BICOD)</a:t>
            </a:r>
          </a:p>
        </p:txBody>
      </p:sp>
    </p:spTree>
    <p:extLst>
      <p:ext uri="{BB962C8B-B14F-4D97-AF65-F5344CB8AC3E}">
        <p14:creationId xmlns:p14="http://schemas.microsoft.com/office/powerpoint/2010/main" val="3942034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909"/>
    </mc:Choice>
    <mc:Fallback xmlns="">
      <p:transition spd="slow" advTm="19909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Chart, histogram&#10;&#10;Description automatically generated">
            <a:extLst>
              <a:ext uri="{FF2B5EF4-FFF2-40B4-BE49-F238E27FC236}">
                <a16:creationId xmlns:a16="http://schemas.microsoft.com/office/drawing/2014/main" id="{B647871E-293F-4C4A-9B0C-CA21BDA72A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456" y="542701"/>
            <a:ext cx="7430400" cy="557280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6188A11-30B5-43E3-9ACE-0498912F3C4A}"/>
                  </a:ext>
                </a:extLst>
              </p:cNvPr>
              <p:cNvSpPr txBox="1"/>
              <p:nvPr/>
            </p:nvSpPr>
            <p:spPr>
              <a:xfrm>
                <a:off x="5241421" y="2415592"/>
                <a:ext cx="143103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GB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r>
                  <a:rPr lang="en-GB" sz="2000" b="1" dirty="0">
                    <a:solidFill>
                      <a:schemeClr val="tx1"/>
                    </a:solidFill>
                  </a:rPr>
                  <a:t> optimal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6188A11-30B5-43E3-9ACE-0498912F3C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1421" y="2415592"/>
                <a:ext cx="1431031" cy="707886"/>
              </a:xfrm>
              <a:prstGeom prst="rect">
                <a:avLst/>
              </a:prstGeom>
              <a:blipFill>
                <a:blip r:embed="rId3"/>
                <a:stretch>
                  <a:fillRect l="-4681" b="-146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4515878-E959-4067-B1E9-19EED2DCD973}"/>
              </a:ext>
            </a:extLst>
          </p:cNvPr>
          <p:cNvCxnSpPr>
            <a:cxnSpLocks/>
          </p:cNvCxnSpPr>
          <p:nvPr/>
        </p:nvCxnSpPr>
        <p:spPr>
          <a:xfrm flipH="1">
            <a:off x="4754881" y="3120099"/>
            <a:ext cx="486540" cy="108276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5785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Chart&#10;&#10;Description automatically generated">
            <a:extLst>
              <a:ext uri="{FF2B5EF4-FFF2-40B4-BE49-F238E27FC236}">
                <a16:creationId xmlns:a16="http://schemas.microsoft.com/office/drawing/2014/main" id="{37C17857-757F-4A87-8439-31DFE9AF84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456" y="542701"/>
            <a:ext cx="7430400" cy="557280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B696453-70D3-4C9D-B486-49379EF5450A}"/>
                  </a:ext>
                </a:extLst>
              </p:cNvPr>
              <p:cNvSpPr txBox="1"/>
              <p:nvPr/>
            </p:nvSpPr>
            <p:spPr>
              <a:xfrm>
                <a:off x="4161900" y="2273549"/>
                <a:ext cx="2079101" cy="10272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b="1" dirty="0">
                    <a:solidFill>
                      <a:schemeClr val="tx1"/>
                    </a:solidFill>
                  </a:rPr>
                  <a:t>Fits closely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p>
                        <m:r>
                          <a:rPr lang="en-GB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GB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GB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GB" sz="2000" b="1" dirty="0">
                    <a:solidFill>
                      <a:schemeClr val="tx1"/>
                    </a:solidFill>
                  </a:rPr>
                  <a:t> dependency from theory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B696453-70D3-4C9D-B486-49379EF545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1900" y="2273549"/>
                <a:ext cx="2079101" cy="1027204"/>
              </a:xfrm>
              <a:prstGeom prst="rect">
                <a:avLst/>
              </a:prstGeom>
              <a:blipFill>
                <a:blip r:embed="rId3"/>
                <a:stretch>
                  <a:fillRect l="-3226" t="-3571" r="-2933" b="-101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8386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 descr="Chart, bar chart&#10;&#10;Description automatically generated">
            <a:extLst>
              <a:ext uri="{FF2B5EF4-FFF2-40B4-BE49-F238E27FC236}">
                <a16:creationId xmlns:a16="http://schemas.microsoft.com/office/drawing/2014/main" id="{AD255B15-4C7B-4CD3-A107-8123641D1C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13" y="643467"/>
            <a:ext cx="7428087" cy="5571065"/>
          </a:xfrm>
          <a:prstGeom prst="rect">
            <a:avLst/>
          </a:prstGeom>
          <a:ln>
            <a:noFill/>
          </a:ln>
        </p:spPr>
      </p:pic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075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Chart, bar chart, histogram&#10;&#10;Description automatically generated">
            <a:extLst>
              <a:ext uri="{FF2B5EF4-FFF2-40B4-BE49-F238E27FC236}">
                <a16:creationId xmlns:a16="http://schemas.microsoft.com/office/drawing/2014/main" id="{419700A6-A1E8-4953-B26D-C40709EEB1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13" y="643467"/>
            <a:ext cx="7428087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622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Chart, bar chart&#10;&#10;Description automatically generated">
            <a:extLst>
              <a:ext uri="{FF2B5EF4-FFF2-40B4-BE49-F238E27FC236}">
                <a16:creationId xmlns:a16="http://schemas.microsoft.com/office/drawing/2014/main" id="{35EDD159-FCA8-4830-B358-4CA321FBFA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13" y="643467"/>
            <a:ext cx="7428087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508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0998F03-CCD0-4339-80BF-C7A5AD59AC05}"/>
              </a:ext>
            </a:extLst>
          </p:cNvPr>
          <p:cNvSpPr txBox="1">
            <a:spLocks/>
          </p:cNvSpPr>
          <p:nvPr/>
        </p:nvSpPr>
        <p:spPr>
          <a:xfrm>
            <a:off x="1524000" y="1131241"/>
            <a:ext cx="9493188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6200" dirty="0"/>
              <a:t>Thank you for listening </a:t>
            </a:r>
            <a:r>
              <a:rPr lang="en-GB" sz="6200" dirty="0">
                <a:sym typeface="Wingdings" panose="05000000000000000000" pitchFamily="2" charset="2"/>
              </a:rPr>
              <a:t></a:t>
            </a:r>
            <a:endParaRPr lang="en-GB" sz="6200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8696B688-5F5A-46EA-8F73-332C55F554CF}"/>
              </a:ext>
            </a:extLst>
          </p:cNvPr>
          <p:cNvSpPr txBox="1">
            <a:spLocks/>
          </p:cNvSpPr>
          <p:nvPr/>
        </p:nvSpPr>
        <p:spPr>
          <a:xfrm>
            <a:off x="1524000" y="3549142"/>
            <a:ext cx="9144000" cy="20171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4000" dirty="0">
                <a:solidFill>
                  <a:srgbClr val="C00000"/>
                </a:solidFill>
              </a:rPr>
              <a:t>Any questions?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931628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798"/>
    </mc:Choice>
    <mc:Fallback xmlns="">
      <p:transition spd="slow" advTm="16798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32B59-A829-426E-951F-8A8A7242B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C00000"/>
                </a:solidFill>
              </a:rPr>
              <a:t>Research 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B464C-5536-40AC-B8AE-B4B6F1A56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9477652" cy="4450888"/>
          </a:xfrm>
        </p:spPr>
        <p:txBody>
          <a:bodyPr>
            <a:normAutofit/>
          </a:bodyPr>
          <a:lstStyle/>
          <a:p>
            <a:r>
              <a:rPr lang="en-GB" dirty="0"/>
              <a:t>Differential Privacy (DP) is a </a:t>
            </a:r>
            <a:r>
              <a:rPr lang="en-GB" dirty="0">
                <a:solidFill>
                  <a:srgbClr val="C00000"/>
                </a:solidFill>
              </a:rPr>
              <a:t>strong, mathematical definition of privacy </a:t>
            </a:r>
            <a:r>
              <a:rPr lang="en-GB" dirty="0"/>
              <a:t>in the context of statistical and machine learning analysis.</a:t>
            </a:r>
          </a:p>
          <a:p>
            <a:r>
              <a:rPr lang="en-GB" dirty="0"/>
              <a:t>Provides </a:t>
            </a:r>
            <a:r>
              <a:rPr lang="en-GB" dirty="0">
                <a:solidFill>
                  <a:srgbClr val="C00000"/>
                </a:solidFill>
              </a:rPr>
              <a:t>mathematically provable guarantee</a:t>
            </a:r>
            <a:r>
              <a:rPr lang="en-GB" dirty="0"/>
              <a:t> of privacy protection against wide range of </a:t>
            </a:r>
            <a:r>
              <a:rPr lang="en-GB" dirty="0">
                <a:solidFill>
                  <a:srgbClr val="C00000"/>
                </a:solidFill>
              </a:rPr>
              <a:t>privacy attacks</a:t>
            </a:r>
            <a:r>
              <a:rPr lang="en-GB" dirty="0"/>
              <a:t>,</a:t>
            </a:r>
          </a:p>
          <a:p>
            <a:pPr lvl="1"/>
            <a:r>
              <a:rPr lang="en-GB" sz="2800" dirty="0"/>
              <a:t>e.g. differencing attacks, linkage attacks, reconstruction attacks.</a:t>
            </a:r>
          </a:p>
          <a:p>
            <a:r>
              <a:rPr lang="en-GB" dirty="0"/>
              <a:t>Ensures that any given disclosure is </a:t>
            </a:r>
            <a:r>
              <a:rPr lang="en-GB" dirty="0">
                <a:solidFill>
                  <a:srgbClr val="C00000"/>
                </a:solidFill>
              </a:rPr>
              <a:t>within a small multiplicative factor</a:t>
            </a:r>
            <a:r>
              <a:rPr lang="en-GB" dirty="0"/>
              <a:t>, whether or not an individual participates in the dataset.</a:t>
            </a:r>
          </a:p>
        </p:txBody>
      </p:sp>
    </p:spTree>
    <p:extLst>
      <p:ext uri="{BB962C8B-B14F-4D97-AF65-F5344CB8AC3E}">
        <p14:creationId xmlns:p14="http://schemas.microsoft.com/office/powerpoint/2010/main" val="1542593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447"/>
    </mc:Choice>
    <mc:Fallback xmlns="">
      <p:transition spd="slow" advTm="4244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0E9F3-2538-4F9A-855E-82BC7844B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C00000"/>
                </a:solidFill>
              </a:rPr>
              <a:t>Research Motivation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5348AC8-6F97-4E0F-A878-0665562FB78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754600"/>
                <a:ext cx="9779493" cy="447752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A randomized function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GB" dirty="0"/>
                  <a:t> gives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  <m:r>
                          <a:rPr lang="en-GB" b="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GB" b="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</m:e>
                    </m:d>
                  </m:oMath>
                </a14:m>
                <a:r>
                  <a:rPr lang="en-GB" dirty="0">
                    <a:solidFill>
                      <a:srgbClr val="C00000"/>
                    </a:solidFill>
                  </a:rPr>
                  <a:t>-differential privacy </a:t>
                </a:r>
                <a:r>
                  <a:rPr lang="en-GB" dirty="0"/>
                  <a:t>(for parameters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GB" dirty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δ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GB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GB" dirty="0"/>
                  <a:t>) if for all datasets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and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dirty="0"/>
                  <a:t> differing on at most one element, and all </a:t>
                </a:r>
                <a14:m>
                  <m:oMath xmlns:m="http://schemas.openxmlformats.org/officeDocument/2006/math">
                    <m:r>
                      <a:rPr lang="en-GB" b="0" i="1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GB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</m:t>
                    </m:r>
                    <m:r>
                      <m:rPr>
                        <m:sty m:val="p"/>
                      </m:rPr>
                      <a:rPr lang="en-GB" b="0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Range</m:t>
                    </m:r>
                    <m:d>
                      <m:dPr>
                        <m:ctrlPr>
                          <a:rPr lang="en-GB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</m:e>
                    </m:d>
                  </m:oMath>
                </a14:m>
                <a:r>
                  <a:rPr lang="en-GB" dirty="0"/>
                  <a:t>,</a:t>
                </a:r>
              </a:p>
              <a:p>
                <a:endParaRPr lang="en-GB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GB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GB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𝑷𝒓</m:t>
                        </m:r>
                      </m:fName>
                      <m:e>
                        <m:d>
                          <m:dPr>
                            <m:ctrlPr>
                              <a:rPr lang="en-GB" sz="3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GB" sz="3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3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𝑴</m:t>
                                </m:r>
                                <m:d>
                                  <m:dPr>
                                    <m:ctrlPr>
                                      <a:rPr lang="en-GB" sz="36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36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</m:d>
                                <m:r>
                                  <a:rPr lang="en-GB" sz="3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GB" sz="3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𝑺</m:t>
                                </m:r>
                              </m:e>
                            </m:d>
                          </m:e>
                        </m:d>
                        <m:r>
                          <a:rPr lang="en-GB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func>
                          <m:funcPr>
                            <m:ctrlPr>
                              <a:rPr lang="en-GB" sz="36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GB" sz="3600" b="1" i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𝐞𝐱𝐩</m:t>
                            </m:r>
                          </m:fName>
                          <m:e>
                            <m:d>
                              <m:dPr>
                                <m:ctrlPr>
                                  <a:rPr lang="en-GB" sz="3600" b="1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3600" b="1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</m:d>
                          </m:e>
                        </m:func>
                      </m:e>
                    </m:func>
                  </m:oMath>
                </a14:m>
                <a:r>
                  <a:rPr lang="en-GB" sz="3600" b="1" i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GB" sz="3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𝑷𝒓</m:t>
                        </m:r>
                      </m:fName>
                      <m:e>
                        <m:d>
                          <m:dPr>
                            <m:ctrlPr>
                              <a:rPr lang="en-GB" sz="3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GB" sz="3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3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𝑴</m:t>
                                </m:r>
                                <m:d>
                                  <m:dPr>
                                    <m:ctrlPr>
                                      <a:rPr lang="en-GB" sz="36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36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𝒚</m:t>
                                    </m:r>
                                  </m:e>
                                </m:d>
                                <m:r>
                                  <a:rPr lang="en-GB" sz="3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∈</m:t>
                                </m:r>
                                <m:r>
                                  <a:rPr lang="en-GB" sz="3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𝑺</m:t>
                                </m:r>
                              </m:e>
                            </m:d>
                          </m:e>
                        </m:d>
                      </m:e>
                    </m:func>
                    <m:r>
                      <a:rPr lang="en-GB" sz="36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36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𝜹</m:t>
                    </m:r>
                  </m:oMath>
                </a14:m>
                <a:r>
                  <a:rPr lang="en-GB" sz="3600" dirty="0"/>
                  <a:t> .</a:t>
                </a:r>
                <a:endParaRPr lang="en-GB" sz="3200" dirty="0"/>
              </a:p>
              <a:p>
                <a:pPr marL="0" indent="0" algn="ctr">
                  <a:buNone/>
                </a:pPr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5348AC8-6F97-4E0F-A878-0665562FB7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754600"/>
                <a:ext cx="9779493" cy="4477521"/>
              </a:xfrm>
              <a:blipFill>
                <a:blip r:embed="rId2"/>
                <a:stretch>
                  <a:fillRect l="-1309" r="-6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9512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991"/>
    </mc:Choice>
    <mc:Fallback xmlns="">
      <p:transition spd="slow" advTm="4599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344C0-CD4E-4BDE-B21F-A20B5931A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C00000"/>
                </a:solidFill>
              </a:rPr>
              <a:t>Research Motivation</a:t>
            </a:r>
            <a:endParaRPr lang="en-GB" dirty="0"/>
          </a:p>
        </p:txBody>
      </p:sp>
      <p:pic>
        <p:nvPicPr>
          <p:cNvPr id="4" name="Content Placeholder 3" descr="A picture containing game&#10;&#10;Description automatically generated">
            <a:extLst>
              <a:ext uri="{FF2B5EF4-FFF2-40B4-BE49-F238E27FC236}">
                <a16:creationId xmlns:a16="http://schemas.microsoft.com/office/drawing/2014/main" id="{F63FD9A4-0B2B-4BED-99CD-EEA2BCD70D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8900" y="1645166"/>
            <a:ext cx="8446643" cy="4578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324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802"/>
    </mc:Choice>
    <mc:Fallback xmlns="">
      <p:transition spd="slow" advTm="22802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3A177-5A9D-45C9-8B1B-72992A419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C00000"/>
                </a:solidFill>
              </a:rPr>
              <a:t>The Shuffle Model of DP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C1F33-28A9-4F5A-A233-607B730AD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665" y="1841614"/>
            <a:ext cx="8936115" cy="4390510"/>
          </a:xfrm>
        </p:spPr>
        <p:txBody>
          <a:bodyPr>
            <a:normAutofit/>
          </a:bodyPr>
          <a:lstStyle/>
          <a:p>
            <a:r>
              <a:rPr lang="en-GB" dirty="0"/>
              <a:t>The (Single-Message) Shuffle Model sits</a:t>
            </a:r>
            <a:r>
              <a:rPr lang="en-GB" dirty="0">
                <a:solidFill>
                  <a:srgbClr val="C00000"/>
                </a:solidFill>
              </a:rPr>
              <a:t> in between the Centralized and Local Models</a:t>
            </a:r>
            <a:r>
              <a:rPr lang="en-GB" dirty="0"/>
              <a:t> of DP:</a:t>
            </a:r>
          </a:p>
          <a:p>
            <a:pPr lvl="1"/>
            <a:r>
              <a:rPr lang="en-GB" sz="2800" dirty="0"/>
              <a:t>noise required per user for same privacy guarantee is not as high as in the Local Model.</a:t>
            </a:r>
          </a:p>
          <a:p>
            <a:r>
              <a:rPr lang="en-GB" dirty="0"/>
              <a:t>Introduces an additional “shuffling step” to the Local Model:</a:t>
            </a:r>
          </a:p>
          <a:p>
            <a:pPr lvl="1"/>
            <a:r>
              <a:rPr lang="en-GB" sz="2800" dirty="0"/>
              <a:t>after the data from each user is encoded, it is </a:t>
            </a:r>
            <a:r>
              <a:rPr lang="en-GB" sz="2800" dirty="0">
                <a:solidFill>
                  <a:srgbClr val="C00000"/>
                </a:solidFill>
              </a:rPr>
              <a:t>randomly permuted</a:t>
            </a:r>
            <a:r>
              <a:rPr lang="en-GB" sz="2800" dirty="0"/>
              <a:t> to</a:t>
            </a:r>
            <a:r>
              <a:rPr lang="en-GB" sz="2800" dirty="0">
                <a:solidFill>
                  <a:srgbClr val="C00000"/>
                </a:solidFill>
              </a:rPr>
              <a:t> unbind each user from their data</a:t>
            </a:r>
            <a:r>
              <a:rPr lang="en-GB" sz="2800" dirty="0"/>
              <a:t> before analysis takes place.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 descr="A picture containing food, knife&#10;&#10;Description automatically generated">
            <a:extLst>
              <a:ext uri="{FF2B5EF4-FFF2-40B4-BE49-F238E27FC236}">
                <a16:creationId xmlns:a16="http://schemas.microsoft.com/office/drawing/2014/main" id="{AF1BC0B1-4EF6-4830-ADD4-C3EC577584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0" y="0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3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64"/>
    </mc:Choice>
    <mc:Fallback xmlns="">
      <p:transition spd="slow" advTm="43864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9506F-08D7-4954-A411-E92E3BEC1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C00000"/>
                </a:solidFill>
              </a:rPr>
              <a:t>The Shuffle Model of DP</a:t>
            </a:r>
            <a:endParaRPr lang="en-GB" dirty="0"/>
          </a:p>
        </p:txBody>
      </p:sp>
      <p:pic>
        <p:nvPicPr>
          <p:cNvPr id="6" name="Content Placeholder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F090B5A4-AFCC-4C13-93C5-D8DC0B8EB6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343" y="1758412"/>
            <a:ext cx="5921407" cy="4180846"/>
          </a:xfrm>
        </p:spPr>
      </p:pic>
      <p:pic>
        <p:nvPicPr>
          <p:cNvPr id="4" name="Picture 3" descr="A picture containing food, knife&#10;&#10;Description automatically generated">
            <a:extLst>
              <a:ext uri="{FF2B5EF4-FFF2-40B4-BE49-F238E27FC236}">
                <a16:creationId xmlns:a16="http://schemas.microsoft.com/office/drawing/2014/main" id="{B4B3314F-99EB-43FD-BD31-8658957AF4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0" y="0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836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901"/>
    </mc:Choice>
    <mc:Fallback xmlns="">
      <p:transition spd="slow" advTm="3290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E89F9-70FC-4BBB-AB4D-E24DEC85A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C00000"/>
                </a:solidFill>
              </a:rPr>
              <a:t>Extending the Shuffle Model to Vectors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F0E55-03A4-4A2F-A9F0-B890F37A5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024891" cy="4351338"/>
          </a:xfrm>
        </p:spPr>
        <p:txBody>
          <a:bodyPr>
            <a:normAutofit/>
          </a:bodyPr>
          <a:lstStyle/>
          <a:p>
            <a:r>
              <a:rPr lang="en-GB" dirty="0"/>
              <a:t>Extended </a:t>
            </a:r>
            <a:r>
              <a:rPr lang="en-GB" i="1" dirty="0"/>
              <a:t>“The Privacy Blanket of the Shuffle Model” </a:t>
            </a:r>
            <a:r>
              <a:rPr lang="en-GB" dirty="0"/>
              <a:t>(Balle et al., 2019) to be applicable to vectors rather than just scalars.</a:t>
            </a:r>
          </a:p>
          <a:p>
            <a:r>
              <a:rPr lang="en-GB" dirty="0"/>
              <a:t>Two contributions:</a:t>
            </a:r>
          </a:p>
          <a:p>
            <a:pPr lvl="1"/>
            <a:r>
              <a:rPr lang="en-GB" sz="2800" dirty="0"/>
              <a:t>an </a:t>
            </a:r>
            <a:r>
              <a:rPr lang="en-GB" sz="2800" dirty="0">
                <a:solidFill>
                  <a:srgbClr val="C00000"/>
                </a:solidFill>
              </a:rPr>
              <a:t>optimal single message protocol for summation of real vectors</a:t>
            </a:r>
            <a:r>
              <a:rPr lang="en-GB" sz="2800" dirty="0"/>
              <a:t> in the Shuffle Model,</a:t>
            </a:r>
          </a:p>
          <a:p>
            <a:pPr lvl="1"/>
            <a:r>
              <a:rPr lang="en-GB" sz="2800" dirty="0"/>
              <a:t>and an </a:t>
            </a:r>
            <a:r>
              <a:rPr lang="en-GB" sz="2800" dirty="0">
                <a:solidFill>
                  <a:srgbClr val="C00000"/>
                </a:solidFill>
              </a:rPr>
              <a:t>improvement of this bound</a:t>
            </a:r>
            <a:r>
              <a:rPr lang="en-GB" sz="2800" dirty="0"/>
              <a:t> through implementation of a </a:t>
            </a:r>
            <a:r>
              <a:rPr lang="en-GB" sz="2800" dirty="0">
                <a:solidFill>
                  <a:srgbClr val="C00000"/>
                </a:solidFill>
              </a:rPr>
              <a:t>Discrete Fourier Transform (DFT)</a:t>
            </a:r>
            <a:r>
              <a:rPr lang="en-GB" sz="2800" dirty="0"/>
              <a:t>, which minimises initial error at expense of the loss in accuracy.</a:t>
            </a:r>
          </a:p>
        </p:txBody>
      </p:sp>
    </p:spTree>
    <p:extLst>
      <p:ext uri="{BB962C8B-B14F-4D97-AF65-F5344CB8AC3E}">
        <p14:creationId xmlns:p14="http://schemas.microsoft.com/office/powerpoint/2010/main" val="1724438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514"/>
    </mc:Choice>
    <mc:Fallback xmlns="">
      <p:transition spd="slow" advTm="46514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09C02-331E-4D07-99D3-DDB715E75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C00000"/>
                </a:solidFill>
              </a:rPr>
              <a:t>Experimental Evaluation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9A3CEBC-355E-4C72-A2A0-90DA98A07D4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4"/>
                <a:ext cx="9100559" cy="4575175"/>
              </a:xfrm>
            </p:spPr>
            <p:txBody>
              <a:bodyPr>
                <a:normAutofit/>
              </a:bodyPr>
              <a:lstStyle/>
              <a:p>
                <a:r>
                  <a:rPr lang="en-GB" dirty="0"/>
                  <a:t>Applied protocol to an </a:t>
                </a:r>
                <a:r>
                  <a:rPr lang="en-GB" dirty="0">
                    <a:solidFill>
                      <a:srgbClr val="C00000"/>
                    </a:solidFill>
                  </a:rPr>
                  <a:t>ECG Heartbeat Categorization Dataset </a:t>
                </a:r>
                <a:r>
                  <a:rPr lang="en-GB" dirty="0"/>
                  <a:t>in Python.</a:t>
                </a:r>
              </a:p>
              <a:p>
                <a:endParaRPr lang="en-GB" sz="1400" dirty="0"/>
              </a:p>
              <a:p>
                <a:r>
                  <a:rPr lang="en-GB" dirty="0"/>
                  <a:t>Investigated </a:t>
                </a:r>
                <a:r>
                  <a:rPr lang="en-GB" dirty="0">
                    <a:solidFill>
                      <a:srgbClr val="C00000"/>
                    </a:solidFill>
                  </a:rPr>
                  <a:t>parameters of both the algorithm and the data</a:t>
                </a:r>
                <a:r>
                  <a:rPr lang="en-GB" dirty="0"/>
                  <a:t>:</a:t>
                </a:r>
              </a:p>
              <a:p>
                <a:endParaRPr lang="en-GB" sz="200" dirty="0"/>
              </a:p>
              <a:p>
                <a:pPr lvl="1"/>
                <a:r>
                  <a:rPr lang="en-GB" dirty="0"/>
                  <a:t>the </a:t>
                </a:r>
                <a:r>
                  <a:rPr lang="en-GB" dirty="0">
                    <a:solidFill>
                      <a:srgbClr val="C00000"/>
                    </a:solidFill>
                  </a:rPr>
                  <a:t>number of coordinates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GB" dirty="0"/>
                  <a:t> retained,</a:t>
                </a:r>
              </a:p>
              <a:p>
                <a:pPr lvl="1"/>
                <a:r>
                  <a:rPr lang="en-GB" dirty="0"/>
                  <a:t>the </a:t>
                </a:r>
                <a:r>
                  <a:rPr lang="en-GB" dirty="0">
                    <a:solidFill>
                      <a:srgbClr val="C00000"/>
                    </a:solidFill>
                  </a:rPr>
                  <a:t>number of buckets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GB" dirty="0"/>
                  <a:t> used,</a:t>
                </a:r>
              </a:p>
              <a:p>
                <a:pPr lvl="1"/>
                <a:r>
                  <a:rPr lang="en-GB" dirty="0"/>
                  <a:t>the </a:t>
                </a:r>
                <a:r>
                  <a:rPr lang="en-GB" dirty="0">
                    <a:solidFill>
                      <a:srgbClr val="C00000"/>
                    </a:solidFill>
                  </a:rPr>
                  <a:t>number of Fourier coefficients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GB" dirty="0"/>
                  <a:t> (in Fourier case only),</a:t>
                </a:r>
              </a:p>
              <a:p>
                <a:pPr lvl="1"/>
                <a:r>
                  <a:rPr lang="en-GB" dirty="0"/>
                  <a:t>the </a:t>
                </a:r>
                <a:r>
                  <a:rPr lang="en-GB" dirty="0">
                    <a:solidFill>
                      <a:srgbClr val="C00000"/>
                    </a:solidFill>
                  </a:rPr>
                  <a:t>vector dimension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GB" dirty="0"/>
                  <a:t> (in basic case only),</a:t>
                </a:r>
              </a:p>
              <a:p>
                <a:pPr lvl="1"/>
                <a:r>
                  <a:rPr lang="en-GB" dirty="0"/>
                  <a:t>the </a:t>
                </a:r>
                <a:r>
                  <a:rPr lang="en-GB" dirty="0">
                    <a:solidFill>
                      <a:srgbClr val="C00000"/>
                    </a:solidFill>
                  </a:rPr>
                  <a:t>value of </a:t>
                </a:r>
                <a14:m>
                  <m:oMath xmlns:m="http://schemas.openxmlformats.org/officeDocument/2006/math">
                    <m:r>
                      <a:rPr lang="en-GB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GB" dirty="0"/>
                  <a:t>,</a:t>
                </a:r>
              </a:p>
              <a:p>
                <a:pPr lvl="1"/>
                <a:r>
                  <a:rPr lang="en-GB" dirty="0"/>
                  <a:t>and the </a:t>
                </a:r>
                <a:r>
                  <a:rPr lang="en-GB" dirty="0">
                    <a:solidFill>
                      <a:srgbClr val="C00000"/>
                    </a:solidFill>
                  </a:rPr>
                  <a:t>number of vectors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dirty="0"/>
                  <a:t> used.</a:t>
                </a:r>
              </a:p>
              <a:p>
                <a:pPr lvl="1"/>
                <a:endParaRPr lang="en-GB" sz="2200" dirty="0"/>
              </a:p>
              <a:p>
                <a:endParaRPr lang="en-GB" sz="2200" dirty="0"/>
              </a:p>
              <a:p>
                <a:endParaRPr lang="en-GB" sz="2200" dirty="0"/>
              </a:p>
              <a:p>
                <a:pPr lvl="1"/>
                <a:endParaRPr lang="en-GB" sz="2200" dirty="0"/>
              </a:p>
              <a:p>
                <a:pPr lvl="1"/>
                <a:endParaRPr lang="en-GB" sz="23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9A3CEBC-355E-4C72-A2A0-90DA98A07D4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4"/>
                <a:ext cx="9100559" cy="4575175"/>
              </a:xfrm>
              <a:blipFill>
                <a:blip r:embed="rId2"/>
                <a:stretch>
                  <a:fillRect l="-1139" t="-2130" r="-10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The ultimate guide to writing better Python code | by Rhea Moutafis | Jul,  2020 | Towards Data Science">
            <a:extLst>
              <a:ext uri="{FF2B5EF4-FFF2-40B4-BE49-F238E27FC236}">
                <a16:creationId xmlns:a16="http://schemas.microsoft.com/office/drawing/2014/main" id="{41581F5D-0159-4966-811F-6761598E90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250" y="0"/>
            <a:ext cx="2571750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5822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212"/>
    </mc:Choice>
    <mc:Fallback xmlns="">
      <p:transition spd="slow" advTm="63212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Content Placeholder 20" descr="Chart, histogram&#10;&#10;Description automatically generated">
            <a:extLst>
              <a:ext uri="{FF2B5EF4-FFF2-40B4-BE49-F238E27FC236}">
                <a16:creationId xmlns:a16="http://schemas.microsoft.com/office/drawing/2014/main" id="{B55C6EFF-2A83-4940-9646-498C7357BB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456" y="542701"/>
            <a:ext cx="7430400" cy="557280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80A5AE-CA4E-42AF-9D94-99148557E194}"/>
                  </a:ext>
                </a:extLst>
              </p:cNvPr>
              <p:cNvSpPr txBox="1"/>
              <p:nvPr/>
            </p:nvSpPr>
            <p:spPr>
              <a:xfrm>
                <a:off x="3394774" y="2904969"/>
                <a:ext cx="18796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GB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GB" sz="2000" b="1" dirty="0">
                    <a:solidFill>
                      <a:schemeClr val="tx1"/>
                    </a:solidFill>
                  </a:rPr>
                  <a:t> clearly optimal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80A5AE-CA4E-42AF-9D94-99148557E1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4774" y="2904969"/>
                <a:ext cx="1879600" cy="707886"/>
              </a:xfrm>
              <a:prstGeom prst="rect">
                <a:avLst/>
              </a:prstGeom>
              <a:blipFill>
                <a:blip r:embed="rId3"/>
                <a:stretch>
                  <a:fillRect l="-3571" t="-5172" b="-146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80E6C53-E433-4026-8766-CF9ABB090949}"/>
              </a:ext>
            </a:extLst>
          </p:cNvPr>
          <p:cNvCxnSpPr>
            <a:cxnSpLocks/>
          </p:cNvCxnSpPr>
          <p:nvPr/>
        </p:nvCxnSpPr>
        <p:spPr>
          <a:xfrm flipH="1">
            <a:off x="3209614" y="3674281"/>
            <a:ext cx="371591" cy="136682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1247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2441</TotalTime>
  <Words>411</Words>
  <Application>Microsoft Office PowerPoint</Application>
  <PresentationFormat>Widescreen</PresentationFormat>
  <Paragraphs>46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Office Theme</vt:lpstr>
      <vt:lpstr>Applying the Shuffle Model of Differential Privacy to Vector Aggregation</vt:lpstr>
      <vt:lpstr>Research Motivation</vt:lpstr>
      <vt:lpstr>Research Motivation</vt:lpstr>
      <vt:lpstr>Research Motivation</vt:lpstr>
      <vt:lpstr>The Shuffle Model of DP</vt:lpstr>
      <vt:lpstr>The Shuffle Model of DP</vt:lpstr>
      <vt:lpstr>Extending the Shuffle Model to Vectors</vt:lpstr>
      <vt:lpstr>Experimental Evaluation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Extending the Shuffle Model of Differential Privacy to Vectors</dc:title>
  <dc:creator>Scott, Mary</dc:creator>
  <cp:lastModifiedBy>SCOTT, MARY (PGR)</cp:lastModifiedBy>
  <cp:revision>150</cp:revision>
  <dcterms:created xsi:type="dcterms:W3CDTF">2020-06-05T09:45:51Z</dcterms:created>
  <dcterms:modified xsi:type="dcterms:W3CDTF">2021-11-16T19:37:49Z</dcterms:modified>
</cp:coreProperties>
</file>